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547" r:id="rId3"/>
    <p:sldId id="629" r:id="rId4"/>
    <p:sldId id="256" r:id="rId5"/>
    <p:sldId id="258" r:id="rId6"/>
    <p:sldId id="264" r:id="rId7"/>
    <p:sldId id="265" r:id="rId8"/>
    <p:sldId id="261" r:id="rId9"/>
    <p:sldId id="266" r:id="rId10"/>
    <p:sldId id="5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531" autoAdjust="0"/>
  </p:normalViewPr>
  <p:slideViewPr>
    <p:cSldViewPr snapToGrid="0">
      <p:cViewPr varScale="1">
        <p:scale>
          <a:sx n="70" d="100"/>
          <a:sy n="70" d="100"/>
        </p:scale>
        <p:origin x="21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9BE358-4C95-45DA-8CD2-34CD5DCA14AD}"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9568C0-A7AC-4D18-A893-C8999FCE0A70}" type="slidenum">
              <a:rPr lang="en-US" smtClean="0"/>
              <a:t>‹#›</a:t>
            </a:fld>
            <a:endParaRPr lang="en-US"/>
          </a:p>
        </p:txBody>
      </p:sp>
    </p:spTree>
    <p:extLst>
      <p:ext uri="{BB962C8B-B14F-4D97-AF65-F5344CB8AC3E}">
        <p14:creationId xmlns:p14="http://schemas.microsoft.com/office/powerpoint/2010/main" val="3474646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4</a:t>
            </a:fld>
            <a:endParaRPr lang="en-US"/>
          </a:p>
        </p:txBody>
      </p:sp>
    </p:spTree>
    <p:extLst>
      <p:ext uri="{BB962C8B-B14F-4D97-AF65-F5344CB8AC3E}">
        <p14:creationId xmlns:p14="http://schemas.microsoft.com/office/powerpoint/2010/main" val="1638279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5</a:t>
            </a:fld>
            <a:endParaRPr lang="en-US"/>
          </a:p>
        </p:txBody>
      </p:sp>
    </p:spTree>
    <p:extLst>
      <p:ext uri="{BB962C8B-B14F-4D97-AF65-F5344CB8AC3E}">
        <p14:creationId xmlns:p14="http://schemas.microsoft.com/office/powerpoint/2010/main" val="1209419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6</a:t>
            </a:fld>
            <a:endParaRPr lang="en-US"/>
          </a:p>
        </p:txBody>
      </p:sp>
    </p:spTree>
    <p:extLst>
      <p:ext uri="{BB962C8B-B14F-4D97-AF65-F5344CB8AC3E}">
        <p14:creationId xmlns:p14="http://schemas.microsoft.com/office/powerpoint/2010/main" val="2692459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7</a:t>
            </a:fld>
            <a:endParaRPr lang="en-US"/>
          </a:p>
        </p:txBody>
      </p:sp>
    </p:spTree>
    <p:extLst>
      <p:ext uri="{BB962C8B-B14F-4D97-AF65-F5344CB8AC3E}">
        <p14:creationId xmlns:p14="http://schemas.microsoft.com/office/powerpoint/2010/main" val="1635328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8</a:t>
            </a:fld>
            <a:endParaRPr lang="en-US"/>
          </a:p>
        </p:txBody>
      </p:sp>
    </p:spTree>
    <p:extLst>
      <p:ext uri="{BB962C8B-B14F-4D97-AF65-F5344CB8AC3E}">
        <p14:creationId xmlns:p14="http://schemas.microsoft.com/office/powerpoint/2010/main" val="121907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C8BA1-4B70-337E-1F84-29DF8F8AFE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9FE769-E044-E646-00C7-0DEF6E91A4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A4442F-4045-FC77-3DC5-096CCC5D1C55}"/>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CB074B22-14C1-AE0B-225C-8B431AEEB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1EF60D-B5A4-4395-7DDE-17DB22384AB7}"/>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60607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8098F-1DAC-45C5-2A39-8700DA0FC3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D89822-3205-FD77-1A79-6F5B6BAEB6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27F1A-42DC-FF2F-46AF-4303E2302252}"/>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EDA2338C-BFDA-4DC4-054B-92BC9CE1B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2C3B09-CA20-B0E5-40B6-F7BCF25692E7}"/>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385009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68F875-5583-CC23-8625-C3175F1BE3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1177DE-4F5B-FAFD-D217-ACA7DB8664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360841-207D-DC46-05B0-063ACE1893CB}"/>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CCED3EAE-0C5E-1F58-7639-E12E1B2DB3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4D22CC-373E-8FC7-8621-EB1501B0A17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3472040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19219"/>
            <a:ext cx="10363200" cy="492443"/>
          </a:xfrm>
        </p:spPr>
        <p:txBody>
          <a:bodyPr/>
          <a:lstStyle>
            <a:lvl1pPr>
              <a:defRPr>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pic>
        <p:nvPicPr>
          <p:cNvPr id="4" name="Picture 2" descr="TJAGLCS Crest">
            <a:extLst>
              <a:ext uri="{FF2B5EF4-FFF2-40B4-BE49-F238E27FC236}">
                <a16:creationId xmlns:a16="http://schemas.microsoft.com/office/drawing/2014/main" id="{23CE0313-DDAE-D28B-7253-03369CAC326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207401" cy="90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050243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11521017" y="6583363"/>
            <a:ext cx="609600" cy="228600"/>
          </a:xfrm>
          <a:prstGeom prst="rect">
            <a:avLst/>
          </a:prstGeom>
          <a:noFill/>
        </p:spPr>
        <p:txBody>
          <a:bodyPr wrap="none"/>
          <a:lstStyle/>
          <a:p>
            <a:pPr algn="r" eaLnBrk="0" hangingPunct="0">
              <a:defRPr/>
            </a:pPr>
            <a:fld id="{47079EB4-A7E7-4DE0-A993-05FD37F7AF35}" type="slidenum">
              <a:rPr lang="en-US" sz="900">
                <a:latin typeface="Arial" pitchFamily="34" charset="0"/>
                <a:cs typeface="Arial" pitchFamily="34" charset="0"/>
              </a:rPr>
              <a:pPr algn="r" eaLnBrk="0" hangingPunct="0">
                <a:defRPr/>
              </a:pPr>
              <a:t>‹#›</a:t>
            </a:fld>
            <a:endParaRPr lang="en-US" sz="900" dirty="0">
              <a:latin typeface="Arial" pitchFamily="34" charset="0"/>
              <a:cs typeface="Arial" pitchFamily="34" charset="0"/>
            </a:endParaRPr>
          </a:p>
        </p:txBody>
      </p:sp>
      <p:sp>
        <p:nvSpPr>
          <p:cNvPr id="3" name="Content Placeholder 2"/>
          <p:cNvSpPr>
            <a:spLocks noGrp="1"/>
          </p:cNvSpPr>
          <p:nvPr>
            <p:ph idx="1"/>
          </p:nvPr>
        </p:nvSpPr>
        <p:spPr>
          <a:xfrm>
            <a:off x="609600" y="1600202"/>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7558022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96127"/>
            <a:ext cx="10972800" cy="492443"/>
          </a:xfrm>
        </p:spPr>
        <p:txBody>
          <a:bodyPr/>
          <a:lstStyle/>
          <a:p>
            <a:r>
              <a:rPr lang="en-US"/>
              <a:t>Click to edit Master title style</a:t>
            </a:r>
          </a:p>
        </p:txBody>
      </p:sp>
      <p:sp>
        <p:nvSpPr>
          <p:cNvPr id="3" name="Content Placeholder 2"/>
          <p:cNvSpPr>
            <a:spLocks noGrp="1"/>
          </p:cNvSpPr>
          <p:nvPr>
            <p:ph idx="1"/>
          </p:nvPr>
        </p:nvSpPr>
        <p:spPr>
          <a:xfrm>
            <a:off x="609600" y="1143003"/>
            <a:ext cx="10972800" cy="4983163"/>
          </a:xfrm>
          <a:effectLst>
            <a:outerShdw blurRad="50800" dist="38100" dir="2700000" algn="tl" rotWithShape="0">
              <a:prstClr val="black">
                <a:alpha val="40000"/>
              </a:prstClr>
            </a:outerShdw>
          </a:effectLst>
        </p:spPr>
        <p:txBody>
          <a:bodyPr/>
          <a:lstStyle>
            <a:lvl1pPr>
              <a:buClr>
                <a:srgbClr val="FFFF00"/>
              </a:buClr>
              <a:defRPr/>
            </a:lvl1pPr>
            <a:lvl2pPr>
              <a:buClr>
                <a:srgbClr val="FFFF00"/>
              </a:buClr>
              <a:defRPr/>
            </a:lvl2pPr>
            <a:lvl3pPr>
              <a:buClr>
                <a:srgbClr val="FFFF00"/>
              </a:buClr>
              <a:defRPr/>
            </a:lvl3pPr>
            <a:lvl4pPr>
              <a:buClr>
                <a:srgbClr val="FFFF00"/>
              </a:buClr>
              <a:defRPr/>
            </a:lvl4pPr>
            <a:lvl5pPr>
              <a:buClr>
                <a:srgbClr val="FFFF0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 y="6591300"/>
            <a:ext cx="12192000" cy="266700"/>
          </a:xfrm>
          <a:prstGeom prst="rect">
            <a:avLst/>
          </a:prstGeom>
          <a:gradFill flip="none" rotWithShape="1">
            <a:gsLst>
              <a:gs pos="0">
                <a:schemeClr val="tx1"/>
              </a:gs>
              <a:gs pos="29000">
                <a:schemeClr val="tx2">
                  <a:lumMod val="75000"/>
                </a:schemeClr>
              </a:gs>
              <a:gs pos="66000">
                <a:schemeClr val="accent6"/>
              </a:gs>
              <a:gs pos="100000">
                <a:srgbClr val="FFC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2" name="Straight Connector 11"/>
          <p:cNvCxnSpPr/>
          <p:nvPr userDrawn="1"/>
        </p:nvCxnSpPr>
        <p:spPr>
          <a:xfrm>
            <a:off x="1828800" y="821412"/>
            <a:ext cx="8534400" cy="0"/>
          </a:xfrm>
          <a:prstGeom prst="line">
            <a:avLst/>
          </a:prstGeom>
          <a:ln w="31750" cmpd="sng">
            <a:solidFill>
              <a:srgbClr val="FFFF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1"/>
          </p:nvPr>
        </p:nvSpPr>
        <p:spPr>
          <a:xfrm>
            <a:off x="9347200" y="6553200"/>
            <a:ext cx="2844800" cy="304800"/>
          </a:xfrm>
          <a:prstGeom prst="rect">
            <a:avLst/>
          </a:prstGeom>
        </p:spPr>
        <p:txBody>
          <a:bodyPr/>
          <a:lstStyle>
            <a:lvl1pPr algn="r">
              <a:defRPr sz="1200" b="1">
                <a:solidFill>
                  <a:schemeClr val="tx1"/>
                </a:solidFill>
              </a:defRPr>
            </a:lvl1pPr>
          </a:lstStyle>
          <a:p>
            <a:fld id="{6E1A77EF-BF8E-4C45-9CDC-24DDCA95018F}" type="slidenum">
              <a:rPr lang="en-US" smtClean="0"/>
              <a:pPr/>
              <a:t>‹#›</a:t>
            </a:fld>
            <a:endParaRPr lang="en-US" dirty="0"/>
          </a:p>
        </p:txBody>
      </p:sp>
      <p:sp>
        <p:nvSpPr>
          <p:cNvPr id="10"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1115654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47200" y="6553200"/>
            <a:ext cx="2844800" cy="304800"/>
          </a:xfrm>
          <a:prstGeom prst="rect">
            <a:avLst/>
          </a:prstGeom>
        </p:spPr>
        <p:txBody>
          <a:bodyPr/>
          <a:lstStyle>
            <a:lvl1pPr algn="r">
              <a:defRPr/>
            </a:lvl1pPr>
          </a:lstStyle>
          <a:p>
            <a:fld id="{6E1A77EF-BF8E-4C45-9CDC-24DDCA95018F}" type="slidenum">
              <a:rPr lang="en-US" smtClean="0"/>
              <a:pPr/>
              <a:t>‹#›</a:t>
            </a:fld>
            <a:endParaRPr lang="en-US"/>
          </a:p>
        </p:txBody>
      </p:sp>
      <p:sp>
        <p:nvSpPr>
          <p:cNvPr id="5"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3911277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ustom Layout">
    <p:bg>
      <p:bgPr>
        <a:gradFill flip="none" rotWithShape="1">
          <a:gsLst>
            <a:gs pos="100000">
              <a:schemeClr val="bg1"/>
            </a:gs>
            <a:gs pos="100000">
              <a:schemeClr val="bg2">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9983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8878-4273-E363-C18E-6DFAC1C4C3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D0EA6-8EED-FF8C-BC81-09BB6F0C89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CB7408-6EB1-7BB6-D311-44B89ECD2741}"/>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6F46D6F9-8D9C-599D-91A2-CABF008A5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4AB5E-2F53-1175-5563-FEC94D3AD285}"/>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86625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DD9BE-A3D2-74B0-02E5-3B12137404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03A01E-DCA8-8E56-689C-618380FD3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4DB7E8-FDAF-5F41-3F87-B5657AE9B28C}"/>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E7A0B44F-B112-F843-CBA2-50FD7A41A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E02D4-E43F-F2F3-40E7-9EB20E55821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111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1C40B-1A7A-AA1A-5F8C-484D812C2D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C73F6B-6080-AA85-8A57-0B71FBDBED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8F6A39-D8ED-A05A-FB64-C73AED73BF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D99D44-0FB5-11C8-1AA6-02A00EFB189A}"/>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3108CAE4-BEBB-5454-C75F-68E455D3B9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76ED4E-548A-AEC1-4C4E-F29463FCC150}"/>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74954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5A98A-7E8C-7138-F29B-CF5476C006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CBAF70-9E8A-A4FC-700F-4098CB50E1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440EEC-12EB-125F-4E18-E64929EB1A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28B431-2CF0-B645-C95E-A578B59840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A7C77A-E4EF-B36C-0343-8D9F201F63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764C46-9A5E-1C61-4F31-63C170A1CF36}"/>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8" name="Footer Placeholder 7">
            <a:extLst>
              <a:ext uri="{FF2B5EF4-FFF2-40B4-BE49-F238E27FC236}">
                <a16:creationId xmlns:a16="http://schemas.microsoft.com/office/drawing/2014/main" id="{E0FFB962-0E72-56C9-9549-10210AA19C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FC4B30-4EFA-308F-473A-05E11005F80F}"/>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05447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870CA-1C7A-68CB-99FE-CE7D18F33B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68D770-AC4A-1ED7-AA2C-BF76D5742661}"/>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4" name="Footer Placeholder 3">
            <a:extLst>
              <a:ext uri="{FF2B5EF4-FFF2-40B4-BE49-F238E27FC236}">
                <a16:creationId xmlns:a16="http://schemas.microsoft.com/office/drawing/2014/main" id="{4C33905A-E714-4A74-4410-058CB4C3CF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D7C9A0-ECA4-6531-AACE-857F86CB94A3}"/>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803186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B2A14B-55BB-CF23-02D6-367B6C166CFA}"/>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3" name="Footer Placeholder 2">
            <a:extLst>
              <a:ext uri="{FF2B5EF4-FFF2-40B4-BE49-F238E27FC236}">
                <a16:creationId xmlns:a16="http://schemas.microsoft.com/office/drawing/2014/main" id="{8B236DEF-9DD7-525B-1A24-DFD5BE7315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B7BAFA-61F5-D798-E105-69881F08AB8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26195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E4FE-8210-23F3-725E-BA7A5D24A9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6941F3-B398-A1C5-73BF-AC81DD6F5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10A354-1150-ACA4-AE84-4FD149D6B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E2C85A-DAC6-AB64-0BB7-C5AFAC6D225F}"/>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5E079D22-64DF-5F72-584E-0B96DF1EE0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8C66D0-53D0-A644-74FC-6693FC577A4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29584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E5D21-A7B4-EAF6-762F-437E93C91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A83294-31FC-9A15-6AFF-BEE49674E9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74B0EF-969E-67DC-125D-DA86BAE029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52ADD7-6CF7-A1BF-70BF-FA0906A9AC54}"/>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5881F331-4BAF-5FD1-B8E9-55740EFB8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95B034-496B-DE38-D07E-30653CAB62A2}"/>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355845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6985B7-056F-D8A4-C01A-CCD5E1834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952909-19E1-B94F-3406-0984D9069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D8BF12-AA7B-83C4-4FD0-F4C823FC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8226620D-FC38-C96F-1B18-22853725E1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01CC05-822C-5A36-06AA-DAF24F0557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CC815-B244-436C-B9C7-F489AEC627F1}" type="slidenum">
              <a:rPr lang="en-US" smtClean="0"/>
              <a:t>‹#›</a:t>
            </a:fld>
            <a:endParaRPr lang="en-US"/>
          </a:p>
        </p:txBody>
      </p:sp>
    </p:spTree>
    <p:extLst>
      <p:ext uri="{BB962C8B-B14F-4D97-AF65-F5344CB8AC3E}">
        <p14:creationId xmlns:p14="http://schemas.microsoft.com/office/powerpoint/2010/main" val="16404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gray">
          <a:xfrm>
            <a:off x="1206500" y="228600"/>
            <a:ext cx="9779000" cy="492125"/>
          </a:xfrm>
          <a:prstGeom prst="rect">
            <a:avLst/>
          </a:prstGeom>
          <a:noFill/>
          <a:ln w="9525">
            <a:noFill/>
            <a:miter lim="800000"/>
            <a:headEnd/>
            <a:tailEnd/>
          </a:ln>
        </p:spPr>
        <p:txBody>
          <a:bodyPr vert="horz" wrap="square" lIns="91440" tIns="0" rIns="91440" bIns="0" numCol="1" anchor="ctr" anchorCtr="0" compatLnSpc="1">
            <a:prstTxWarp prst="textNoShape">
              <a:avLst/>
            </a:prstTxWarp>
            <a:spAutoFit/>
          </a:bodyPr>
          <a:lstStyle/>
          <a:p>
            <a:pPr lvl="0"/>
            <a:endParaRPr lang="en-US"/>
          </a:p>
        </p:txBody>
      </p:sp>
      <p:sp>
        <p:nvSpPr>
          <p:cNvPr id="1308677" name="Text Box 5"/>
          <p:cNvSpPr txBox="1">
            <a:spLocks noChangeArrowheads="1"/>
          </p:cNvSpPr>
          <p:nvPr/>
        </p:nvSpPr>
        <p:spPr bwMode="gray">
          <a:xfrm>
            <a:off x="775709" y="6581775"/>
            <a:ext cx="2603597" cy="261610"/>
          </a:xfrm>
          <a:prstGeom prst="rect">
            <a:avLst/>
          </a:prstGeom>
          <a:noFill/>
          <a:ln w="9525">
            <a:noFill/>
            <a:miter lim="800000"/>
            <a:headEnd/>
            <a:tailEnd/>
          </a:ln>
          <a:effectLst/>
        </p:spPr>
        <p:txBody>
          <a:bodyPr wrap="none">
            <a:spAutoFit/>
          </a:bodyPr>
          <a:lstStyle/>
          <a:p>
            <a:pPr algn="ctr">
              <a:defRPr/>
            </a:pPr>
            <a:r>
              <a:rPr lang="en-US" sz="1100" b="1" i="1" dirty="0">
                <a:latin typeface="Arial" pitchFamily="34" charset="0"/>
                <a:cs typeface="Arial" pitchFamily="34" charset="0"/>
              </a:rPr>
              <a:t>SOLDIER</a:t>
            </a:r>
            <a:r>
              <a:rPr lang="en-US" sz="1100" b="1" i="1" baseline="0" dirty="0">
                <a:latin typeface="Arial" pitchFamily="34" charset="0"/>
                <a:cs typeface="Arial" pitchFamily="34" charset="0"/>
              </a:rPr>
              <a:t> FIRST</a:t>
            </a:r>
            <a:r>
              <a:rPr lang="en-US" sz="1100" b="1" i="1" dirty="0">
                <a:latin typeface="Arial" pitchFamily="34" charset="0"/>
                <a:cs typeface="Arial" pitchFamily="34" charset="0"/>
              </a:rPr>
              <a:t>, LAWYER</a:t>
            </a:r>
            <a:r>
              <a:rPr lang="en-US" sz="1100" b="1" i="1" baseline="0" dirty="0">
                <a:latin typeface="Arial" pitchFamily="34" charset="0"/>
                <a:cs typeface="Arial" pitchFamily="34" charset="0"/>
              </a:rPr>
              <a:t> ALWAYS</a:t>
            </a:r>
            <a:endParaRPr lang="en-US" sz="1100" i="1" dirty="0">
              <a:latin typeface="Arial" pitchFamily="34" charset="0"/>
              <a:cs typeface="Arial" pitchFamily="34" charset="0"/>
            </a:endParaRPr>
          </a:p>
        </p:txBody>
      </p:sp>
      <p:cxnSp>
        <p:nvCxnSpPr>
          <p:cNvPr id="1030" name="Straight Connector 11"/>
          <p:cNvCxnSpPr>
            <a:cxnSpLocks noChangeShapeType="1"/>
          </p:cNvCxnSpPr>
          <p:nvPr userDrawn="1"/>
        </p:nvCxnSpPr>
        <p:spPr bwMode="auto">
          <a:xfrm>
            <a:off x="1219200" y="838200"/>
            <a:ext cx="9753600" cy="0"/>
          </a:xfrm>
          <a:prstGeom prst="line">
            <a:avLst/>
          </a:prstGeom>
          <a:noFill/>
          <a:ln w="25400" algn="ctr">
            <a:solidFill>
              <a:schemeClr val="tx1"/>
            </a:solidFill>
            <a:round/>
            <a:headEnd/>
            <a:tailEnd/>
          </a:ln>
        </p:spPr>
      </p:cxnSp>
      <p:cxnSp>
        <p:nvCxnSpPr>
          <p:cNvPr id="1031" name="Straight Connector 15"/>
          <p:cNvCxnSpPr>
            <a:cxnSpLocks noChangeShapeType="1"/>
          </p:cNvCxnSpPr>
          <p:nvPr userDrawn="1"/>
        </p:nvCxnSpPr>
        <p:spPr bwMode="auto">
          <a:xfrm>
            <a:off x="1219200" y="914400"/>
            <a:ext cx="9753600" cy="0"/>
          </a:xfrm>
          <a:prstGeom prst="line">
            <a:avLst/>
          </a:prstGeom>
          <a:noFill/>
          <a:ln w="25400" algn="ctr">
            <a:solidFill>
              <a:srgbClr val="FFC000"/>
            </a:solidFill>
            <a:round/>
            <a:headEnd/>
            <a:tailEnd/>
          </a:ln>
        </p:spPr>
      </p:cxnSp>
      <p:sp>
        <p:nvSpPr>
          <p:cNvPr id="17" name="TextBox 16"/>
          <p:cNvSpPr txBox="1"/>
          <p:nvPr userDrawn="1"/>
        </p:nvSpPr>
        <p:spPr>
          <a:xfrm>
            <a:off x="5435402" y="1"/>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sp>
        <p:nvSpPr>
          <p:cNvPr id="18" name="TextBox 17"/>
          <p:cNvSpPr txBox="1"/>
          <p:nvPr userDrawn="1"/>
        </p:nvSpPr>
        <p:spPr>
          <a:xfrm>
            <a:off x="5435402" y="6581776"/>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cxnSp>
        <p:nvCxnSpPr>
          <p:cNvPr id="1034" name="Straight Connector 18"/>
          <p:cNvCxnSpPr>
            <a:cxnSpLocks noChangeShapeType="1"/>
          </p:cNvCxnSpPr>
          <p:nvPr userDrawn="1"/>
        </p:nvCxnSpPr>
        <p:spPr bwMode="auto">
          <a:xfrm>
            <a:off x="1219200" y="6553200"/>
            <a:ext cx="10160000" cy="0"/>
          </a:xfrm>
          <a:prstGeom prst="line">
            <a:avLst/>
          </a:prstGeom>
          <a:noFill/>
          <a:ln w="25400" algn="ctr">
            <a:solidFill>
              <a:schemeClr val="tx1"/>
            </a:solidFill>
            <a:round/>
            <a:headEnd/>
            <a:tailEnd/>
          </a:ln>
        </p:spPr>
      </p:cxnSp>
      <p:cxnSp>
        <p:nvCxnSpPr>
          <p:cNvPr id="1035" name="Straight Connector 19"/>
          <p:cNvCxnSpPr>
            <a:cxnSpLocks noChangeShapeType="1"/>
          </p:cNvCxnSpPr>
          <p:nvPr userDrawn="1"/>
        </p:nvCxnSpPr>
        <p:spPr bwMode="auto">
          <a:xfrm>
            <a:off x="1219200" y="6477000"/>
            <a:ext cx="10160000" cy="0"/>
          </a:xfrm>
          <a:prstGeom prst="line">
            <a:avLst/>
          </a:prstGeom>
          <a:noFill/>
          <a:ln w="25400" algn="ctr">
            <a:solidFill>
              <a:srgbClr val="FFC000"/>
            </a:solidFill>
            <a:round/>
            <a:headEnd/>
            <a:tailEnd/>
          </a:ln>
        </p:spPr>
      </p:cxnSp>
      <p:sp>
        <p:nvSpPr>
          <p:cNvPr id="12" name="Footer Placeholder 11"/>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dirty="0"/>
          </a:p>
        </p:txBody>
      </p:sp>
      <p:pic>
        <p:nvPicPr>
          <p:cNvPr id="2" name="Picture 1" descr="Logo&#10;&#10;Description automatically generated">
            <a:extLst>
              <a:ext uri="{FF2B5EF4-FFF2-40B4-BE49-F238E27FC236}">
                <a16:creationId xmlns:a16="http://schemas.microsoft.com/office/drawing/2014/main" id="{DA48FBC4-42AA-8EF6-35C0-73ECB13E7FD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06079" y="58143"/>
            <a:ext cx="1016000" cy="762000"/>
          </a:xfrm>
          <a:prstGeom prst="rect">
            <a:avLst/>
          </a:prstGeom>
        </p:spPr>
      </p:pic>
      <p:pic>
        <p:nvPicPr>
          <p:cNvPr id="3" name="Picture 2" descr="TJAGLCS Crest">
            <a:extLst>
              <a:ext uri="{FF2B5EF4-FFF2-40B4-BE49-F238E27FC236}">
                <a16:creationId xmlns:a16="http://schemas.microsoft.com/office/drawing/2014/main" id="{44A9DF8F-D26D-3C64-6557-03ABC0EF83A7}"/>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1736" y="43065"/>
            <a:ext cx="1142731" cy="85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466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Arial" charset="0"/>
        </a:defRPr>
      </a:lvl2pPr>
      <a:lvl3pPr algn="ctr" rtl="0" eaLnBrk="0" fontAlgn="base" hangingPunct="0">
        <a:spcBef>
          <a:spcPct val="0"/>
        </a:spcBef>
        <a:spcAft>
          <a:spcPct val="0"/>
        </a:spcAft>
        <a:defRPr sz="3200" b="1">
          <a:solidFill>
            <a:schemeClr val="tx1"/>
          </a:solidFill>
          <a:latin typeface="Arial" charset="0"/>
        </a:defRPr>
      </a:lvl3pPr>
      <a:lvl4pPr algn="ctr" rtl="0" eaLnBrk="0" fontAlgn="base" hangingPunct="0">
        <a:spcBef>
          <a:spcPct val="0"/>
        </a:spcBef>
        <a:spcAft>
          <a:spcPct val="0"/>
        </a:spcAft>
        <a:defRPr sz="3200" b="1">
          <a:solidFill>
            <a:schemeClr val="tx1"/>
          </a:solidFill>
          <a:latin typeface="Arial" charset="0"/>
        </a:defRPr>
      </a:lvl4pPr>
      <a:lvl5pPr algn="ctr" rtl="0" eaLnBrk="0" fontAlgn="base" hangingPunct="0">
        <a:spcBef>
          <a:spcPct val="0"/>
        </a:spcBef>
        <a:spcAft>
          <a:spcPct val="0"/>
        </a:spcAft>
        <a:defRPr sz="3200" b="1">
          <a:solidFill>
            <a:schemeClr val="tx1"/>
          </a:solidFill>
          <a:latin typeface="Arial" charset="0"/>
        </a:defRPr>
      </a:lvl5pPr>
      <a:lvl6pPr marL="457200" algn="r" rtl="0" fontAlgn="base">
        <a:spcBef>
          <a:spcPct val="0"/>
        </a:spcBef>
        <a:spcAft>
          <a:spcPct val="0"/>
        </a:spcAft>
        <a:defRPr sz="3200" b="1">
          <a:solidFill>
            <a:schemeClr val="bg1"/>
          </a:solidFill>
          <a:latin typeface="Arial" charset="0"/>
        </a:defRPr>
      </a:lvl6pPr>
      <a:lvl7pPr marL="914400" algn="r" rtl="0" fontAlgn="base">
        <a:spcBef>
          <a:spcPct val="0"/>
        </a:spcBef>
        <a:spcAft>
          <a:spcPct val="0"/>
        </a:spcAft>
        <a:defRPr sz="3200" b="1">
          <a:solidFill>
            <a:schemeClr val="bg1"/>
          </a:solidFill>
          <a:latin typeface="Arial" charset="0"/>
        </a:defRPr>
      </a:lvl7pPr>
      <a:lvl8pPr marL="1371600" algn="r" rtl="0" fontAlgn="base">
        <a:spcBef>
          <a:spcPct val="0"/>
        </a:spcBef>
        <a:spcAft>
          <a:spcPct val="0"/>
        </a:spcAft>
        <a:defRPr sz="3200" b="1">
          <a:solidFill>
            <a:schemeClr val="bg1"/>
          </a:solidFill>
          <a:latin typeface="Arial" charset="0"/>
        </a:defRPr>
      </a:lvl8pPr>
      <a:lvl9pPr marL="1828800" algn="r"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buChar char="ü"/>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663300"/>
        </a:buClr>
        <a:buSzPct val="90000"/>
        <a:buFont typeface="Wingdings" pitchFamily="2" charset="2"/>
        <a:buChar char="è"/>
        <a:defRPr sz="2800" b="1">
          <a:solidFill>
            <a:srgbClr val="663300"/>
          </a:solidFill>
          <a:latin typeface="+mn-lt"/>
        </a:defRPr>
      </a:lvl2pPr>
      <a:lvl3pPr marL="1143000" indent="-228600" algn="l" rtl="0" eaLnBrk="0" fontAlgn="base" hangingPunct="0">
        <a:spcBef>
          <a:spcPct val="20000"/>
        </a:spcBef>
        <a:spcAft>
          <a:spcPct val="0"/>
        </a:spcAft>
        <a:buSzPct val="65000"/>
        <a:buFont typeface="Wingdings" pitchFamily="2" charset="2"/>
        <a:buChar char="u"/>
        <a:defRPr sz="2400" b="1">
          <a:solidFill>
            <a:srgbClr val="006600"/>
          </a:solidFill>
          <a:latin typeface="+mn-lt"/>
        </a:defRPr>
      </a:lvl3pPr>
      <a:lvl4pPr marL="1600200" indent="-228600" algn="l" rtl="0" eaLnBrk="0" fontAlgn="base" hangingPunct="0">
        <a:spcBef>
          <a:spcPct val="20000"/>
        </a:spcBef>
        <a:spcAft>
          <a:spcPct val="0"/>
        </a:spcAft>
        <a:buSzPct val="65000"/>
        <a:buFont typeface="Wingdings" pitchFamily="2" charset="2"/>
        <a:buChar char="u"/>
        <a:defRPr sz="2000" b="1">
          <a:solidFill>
            <a:srgbClr val="006600"/>
          </a:solidFill>
          <a:latin typeface="+mn-lt"/>
        </a:defRPr>
      </a:lvl4pPr>
      <a:lvl5pPr marL="2057400" indent="-228600" algn="l" rtl="0" eaLnBrk="0" fontAlgn="base" hangingPunct="0">
        <a:spcBef>
          <a:spcPct val="20000"/>
        </a:spcBef>
        <a:spcAft>
          <a:spcPct val="0"/>
        </a:spcAft>
        <a:buSzPct val="60000"/>
        <a:buFont typeface="Wingdings" pitchFamily="2" charset="2"/>
        <a:buChar char="£"/>
        <a:defRPr sz="2000" b="1">
          <a:solidFill>
            <a:srgbClr val="006600"/>
          </a:solidFill>
          <a:latin typeface="+mn-lt"/>
        </a:defRPr>
      </a:lvl5pPr>
      <a:lvl6pPr marL="2514600" indent="-228600" algn="l" rtl="0" fontAlgn="base">
        <a:spcBef>
          <a:spcPct val="20000"/>
        </a:spcBef>
        <a:spcAft>
          <a:spcPct val="0"/>
        </a:spcAft>
        <a:buSzPct val="60000"/>
        <a:buFont typeface="Wingdings" pitchFamily="2" charset="2"/>
        <a:buChar char="£"/>
        <a:defRPr sz="2000" b="1">
          <a:solidFill>
            <a:srgbClr val="006600"/>
          </a:solidFill>
          <a:latin typeface="+mn-lt"/>
        </a:defRPr>
      </a:lvl6pPr>
      <a:lvl7pPr marL="2971800" indent="-228600" algn="l" rtl="0" fontAlgn="base">
        <a:spcBef>
          <a:spcPct val="20000"/>
        </a:spcBef>
        <a:spcAft>
          <a:spcPct val="0"/>
        </a:spcAft>
        <a:buSzPct val="60000"/>
        <a:buFont typeface="Wingdings" pitchFamily="2" charset="2"/>
        <a:buChar char="£"/>
        <a:defRPr sz="2000" b="1">
          <a:solidFill>
            <a:srgbClr val="006600"/>
          </a:solidFill>
          <a:latin typeface="+mn-lt"/>
        </a:defRPr>
      </a:lvl7pPr>
      <a:lvl8pPr marL="3429000" indent="-228600" algn="l" rtl="0" fontAlgn="base">
        <a:spcBef>
          <a:spcPct val="20000"/>
        </a:spcBef>
        <a:spcAft>
          <a:spcPct val="0"/>
        </a:spcAft>
        <a:buSzPct val="60000"/>
        <a:buFont typeface="Wingdings" pitchFamily="2" charset="2"/>
        <a:buChar char="£"/>
        <a:defRPr sz="2000" b="1">
          <a:solidFill>
            <a:srgbClr val="006600"/>
          </a:solidFill>
          <a:latin typeface="+mn-lt"/>
        </a:defRPr>
      </a:lvl8pPr>
      <a:lvl9pPr marL="3886200" indent="-228600" algn="l" rtl="0" fontAlgn="base">
        <a:spcBef>
          <a:spcPct val="20000"/>
        </a:spcBef>
        <a:spcAft>
          <a:spcPct val="0"/>
        </a:spcAft>
        <a:buSzPct val="60000"/>
        <a:buFont typeface="Wingdings" pitchFamily="2" charset="2"/>
        <a:buChar char="£"/>
        <a:defRPr sz="2000" b="1">
          <a:solidFill>
            <a:srgbClr val="0066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TJAGLCS-training@army.mil"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199" y="1450969"/>
            <a:ext cx="9144000" cy="430887"/>
          </a:xfrm>
        </p:spPr>
        <p:txBody>
          <a:bodyPr/>
          <a:lstStyle/>
          <a:p>
            <a:r>
              <a:rPr lang="en-US" sz="2800" dirty="0"/>
              <a:t>TJAGLCS Training Package</a:t>
            </a:r>
            <a:endParaRPr lang="en-US" sz="2200" dirty="0"/>
          </a:p>
        </p:txBody>
      </p:sp>
      <p:sp>
        <p:nvSpPr>
          <p:cNvPr id="3" name="Subtitle 2"/>
          <p:cNvSpPr>
            <a:spLocks noGrp="1"/>
          </p:cNvSpPr>
          <p:nvPr>
            <p:ph type="subTitle" idx="1"/>
          </p:nvPr>
        </p:nvSpPr>
        <p:spPr>
          <a:xfrm>
            <a:off x="2249261" y="4517023"/>
            <a:ext cx="7083879" cy="1752600"/>
          </a:xfrm>
        </p:spPr>
        <p:txBody>
          <a:bodyPr/>
          <a:lstStyle/>
          <a:p>
            <a:pPr>
              <a:tabLst>
                <a:tab pos="4572000" algn="l"/>
              </a:tabLst>
            </a:pPr>
            <a:r>
              <a:rPr lang="en-US" dirty="0">
                <a:latin typeface="Arial" panose="020B0604020202020204" pitchFamily="34" charset="0"/>
                <a:cs typeface="Arial" panose="020B0604020202020204" pitchFamily="34" charset="0"/>
              </a:rPr>
              <a:t>Official Representation Funds (ORF)</a:t>
            </a:r>
          </a:p>
          <a:p>
            <a:pPr>
              <a:tabLst>
                <a:tab pos="4572000" algn="l"/>
              </a:tabLst>
            </a:pPr>
            <a:r>
              <a:rPr lang="en-US" sz="2200" dirty="0"/>
              <a:t>December 2024</a:t>
            </a:r>
          </a:p>
        </p:txBody>
      </p:sp>
      <p:sp>
        <p:nvSpPr>
          <p:cNvPr id="5" name="AutoShape 2" descr="United States Army Judge Advocate General's Corps - Wikipedia">
            <a:extLst>
              <a:ext uri="{FF2B5EF4-FFF2-40B4-BE49-F238E27FC236}">
                <a16:creationId xmlns:a16="http://schemas.microsoft.com/office/drawing/2014/main" id="{5DFA56DA-FA36-3EF7-1620-4DF81811940D}"/>
              </a:ext>
            </a:extLst>
          </p:cNvPr>
          <p:cNvSpPr>
            <a:spLocks noChangeAspect="1" noChangeArrowheads="1"/>
          </p:cNvSpPr>
          <p:nvPr/>
        </p:nvSpPr>
        <p:spPr bwMode="auto">
          <a:xfrm>
            <a:off x="4114800" y="1464677"/>
            <a:ext cx="3352800" cy="3352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mn-ea"/>
              <a:cs typeface="Arial" charset="0"/>
            </a:endParaRPr>
          </a:p>
        </p:txBody>
      </p:sp>
      <p:pic>
        <p:nvPicPr>
          <p:cNvPr id="7" name="Picture 6" descr="Logo&#10;&#10;Description automatically generated">
            <a:extLst>
              <a:ext uri="{FF2B5EF4-FFF2-40B4-BE49-F238E27FC236}">
                <a16:creationId xmlns:a16="http://schemas.microsoft.com/office/drawing/2014/main" id="{3C1597C2-5A93-6AB0-7A3F-68F914800A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6692" y="0"/>
            <a:ext cx="1145308" cy="1145308"/>
          </a:xfrm>
          <a:prstGeom prst="rect">
            <a:avLst/>
          </a:prstGeom>
        </p:spPr>
      </p:pic>
      <p:pic>
        <p:nvPicPr>
          <p:cNvPr id="4" name="Picture 2" descr="TJAGLCS Crest">
            <a:extLst>
              <a:ext uri="{FF2B5EF4-FFF2-40B4-BE49-F238E27FC236}">
                <a16:creationId xmlns:a16="http://schemas.microsoft.com/office/drawing/2014/main" id="{78F77D0C-2E3E-36F7-6CD8-EE256C27FA3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2150477"/>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768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BBB6A-635A-0681-4D87-1495ED2AF6F8}"/>
              </a:ext>
            </a:extLst>
          </p:cNvPr>
          <p:cNvSpPr>
            <a:spLocks noGrp="1"/>
          </p:cNvSpPr>
          <p:nvPr>
            <p:ph idx="1"/>
          </p:nvPr>
        </p:nvSpPr>
        <p:spPr>
          <a:xfrm>
            <a:off x="1905000" y="1295401"/>
            <a:ext cx="8229600" cy="4525963"/>
          </a:xfrm>
        </p:spPr>
        <p:txBody>
          <a:bodyPr/>
          <a:lstStyle/>
          <a:p>
            <a:pPr marL="0" indent="0">
              <a:buNone/>
            </a:pPr>
            <a:r>
              <a:rPr lang="en-US" kern="100" dirty="0">
                <a:solidFill>
                  <a:srgbClr val="000000"/>
                </a:solidFill>
                <a:latin typeface="Publico"/>
                <a:ea typeface="Calibri" panose="020F0502020204030204" pitchFamily="34" charset="0"/>
                <a:cs typeface="Times New Roman" panose="02020603050405020304" pitchFamily="18" charset="0"/>
              </a:rPr>
              <a:t>The information provided throughout this training aid does not, and is not intended to, constitute legal advice; instead, all information, laws, statues, content, and materials for this training aid are for general informational purposes only.  This </a:t>
            </a:r>
            <a:r>
              <a:rPr lang="en-US" kern="100" dirty="0">
                <a:solidFill>
                  <a:srgbClr val="000000"/>
                </a:solidFill>
                <a:effectLst/>
                <a:latin typeface="Publico"/>
                <a:ea typeface="Calibri" panose="020F0502020204030204" pitchFamily="34" charset="0"/>
                <a:cs typeface="Times New Roman" panose="02020603050405020304" pitchFamily="18" charset="0"/>
              </a:rPr>
              <a:t>training aid may not constitute the most up-to-date legal or other relevant legal information. </a:t>
            </a:r>
            <a:r>
              <a:rPr lang="en-US" b="1" dirty="0">
                <a:effectLst/>
                <a:latin typeface="Calibri" panose="020F0502020204030204" pitchFamily="34" charset="0"/>
                <a:ea typeface="Calibri" panose="020F0502020204030204" pitchFamily="34" charset="0"/>
              </a:rPr>
              <a:t>Judge Advocates need to conduct their own due diligence through independent further legal research on any specific legal issue contained in this training package. </a:t>
            </a:r>
            <a:r>
              <a:rPr lang="en-US" kern="100" dirty="0">
                <a:solidFill>
                  <a:srgbClr val="000000"/>
                </a:solidFill>
                <a:effectLst/>
                <a:latin typeface="Publico"/>
                <a:ea typeface="Calibri" panose="020F0502020204030204" pitchFamily="34" charset="0"/>
                <a:cs typeface="Times New Roman" panose="02020603050405020304" pitchFamily="18" charset="0"/>
              </a:rPr>
              <a:t>No reader, user, or trainee of this product should act or refrain from acting based on information from this training aid without first seeking legal advice from an attorney in the relevant jurisdiction.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83963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E283C-4209-F5E8-D0F7-B00928C1C91D}"/>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Official Representation Funds (ORF)</a:t>
            </a:r>
          </a:p>
        </p:txBody>
      </p:sp>
      <p:sp>
        <p:nvSpPr>
          <p:cNvPr id="3" name="Subtitle 2">
            <a:extLst>
              <a:ext uri="{FF2B5EF4-FFF2-40B4-BE49-F238E27FC236}">
                <a16:creationId xmlns:a16="http://schemas.microsoft.com/office/drawing/2014/main" id="{7AB9DDAE-1BFD-9F7A-187C-8187AC335B6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635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36C17-40FB-C6BF-1A8D-A41E5D3B174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References &amp; Useful links</a:t>
            </a:r>
          </a:p>
        </p:txBody>
      </p:sp>
      <p:sp>
        <p:nvSpPr>
          <p:cNvPr id="3" name="Content Placeholder 2">
            <a:extLst>
              <a:ext uri="{FF2B5EF4-FFF2-40B4-BE49-F238E27FC236}">
                <a16:creationId xmlns:a16="http://schemas.microsoft.com/office/drawing/2014/main" id="{6FC19B57-1DDD-934C-78E9-C338E972C163}"/>
              </a:ext>
            </a:extLst>
          </p:cNvPr>
          <p:cNvSpPr>
            <a:spLocks noGrp="1"/>
          </p:cNvSpPr>
          <p:nvPr>
            <p:ph idx="1"/>
          </p:nvPr>
        </p:nvSpPr>
        <p:spPr/>
        <p:txBody>
          <a:bodyPr>
            <a:normAutofit/>
          </a:bodyPr>
          <a:lstStyle/>
          <a:p>
            <a:r>
              <a:rPr lang="en-US" sz="1800" b="0" i="0" u="none" strike="noStrike" baseline="0" dirty="0">
                <a:solidFill>
                  <a:srgbClr val="000000"/>
                </a:solidFill>
                <a:latin typeface="Arial" panose="020B0604020202020204" pitchFamily="34" charset="0"/>
                <a:cs typeface="Arial" panose="020B0604020202020204" pitchFamily="34" charset="0"/>
              </a:rPr>
              <a:t>U.S. CONST. art. 1 § 9, cl. 7.</a:t>
            </a:r>
          </a:p>
          <a:p>
            <a:r>
              <a:rPr lang="en-US" sz="1800" b="0" i="0" u="none" strike="noStrike" baseline="0" dirty="0">
                <a:solidFill>
                  <a:srgbClr val="000000"/>
                </a:solidFill>
                <a:latin typeface="Arial" panose="020B0604020202020204" pitchFamily="34" charset="0"/>
                <a:cs typeface="Arial" panose="020B0604020202020204" pitchFamily="34" charset="0"/>
              </a:rPr>
              <a:t>10 U.S.C. § 1301(a)</a:t>
            </a:r>
          </a:p>
          <a:p>
            <a:r>
              <a:rPr lang="en-US" sz="1800" dirty="0">
                <a:solidFill>
                  <a:srgbClr val="000000"/>
                </a:solidFill>
                <a:latin typeface="Arial" panose="020B0604020202020204" pitchFamily="34" charset="0"/>
                <a:cs typeface="Arial" panose="020B0604020202020204" pitchFamily="34" charset="0"/>
              </a:rPr>
              <a:t>10 U.S.C. </a:t>
            </a:r>
            <a:r>
              <a:rPr lang="en-US" sz="1800" b="0" i="0" u="none" strike="noStrike" baseline="0" dirty="0">
                <a:solidFill>
                  <a:srgbClr val="000000"/>
                </a:solidFill>
                <a:latin typeface="Arial" panose="020B0604020202020204" pitchFamily="34" charset="0"/>
                <a:cs typeface="Arial" panose="020B0604020202020204" pitchFamily="34" charset="0"/>
              </a:rPr>
              <a:t>§ 127</a:t>
            </a:r>
          </a:p>
          <a:p>
            <a:r>
              <a:rPr lang="en-US" sz="1800" dirty="0">
                <a:solidFill>
                  <a:srgbClr val="000000"/>
                </a:solidFill>
                <a:latin typeface="Arial" panose="020B0604020202020204" pitchFamily="34" charset="0"/>
                <a:cs typeface="Arial" panose="020B0604020202020204" pitchFamily="34" charset="0"/>
              </a:rPr>
              <a:t>Department of Defense Instruction 7250.13, Use of Appropriated Funds for Official Representation Purposes, May 22, 2023</a:t>
            </a:r>
          </a:p>
          <a:p>
            <a:r>
              <a:rPr lang="en-US" sz="1800" dirty="0">
                <a:solidFill>
                  <a:srgbClr val="000000"/>
                </a:solidFill>
                <a:latin typeface="Arial" panose="020B0604020202020204" pitchFamily="34" charset="0"/>
                <a:cs typeface="Arial" panose="020B0604020202020204" pitchFamily="34" charset="0"/>
              </a:rPr>
              <a:t>Army Regulation 37-47, Official Representation Funds of the Secretary of the Army, 17 November 2023</a:t>
            </a:r>
          </a:p>
          <a:p>
            <a:r>
              <a:rPr lang="en-US" sz="1800" dirty="0">
                <a:solidFill>
                  <a:srgbClr val="000000"/>
                </a:solidFill>
                <a:latin typeface="Arial" panose="020B0604020202020204" pitchFamily="34" charset="0"/>
                <a:cs typeface="Arial" panose="020B0604020202020204" pitchFamily="34" charset="0"/>
              </a:rPr>
              <a:t>https://www.army.mil/orf</a:t>
            </a:r>
          </a:p>
          <a:p>
            <a:pPr marL="0" indent="0">
              <a:buNone/>
            </a:pPr>
            <a:endParaRPr lang="en-US" sz="1800" dirty="0">
              <a:solidFill>
                <a:srgbClr val="000000"/>
              </a:solidFill>
              <a:latin typeface="Arial" panose="020B0604020202020204" pitchFamily="34" charset="0"/>
              <a:cs typeface="Arial" panose="020B0604020202020204" pitchFamily="34" charset="0"/>
            </a:endParaRPr>
          </a:p>
          <a:p>
            <a:endParaRPr lang="en-US" sz="1800" dirty="0">
              <a:solidFill>
                <a:srgbClr val="000000"/>
              </a:solidFill>
              <a:latin typeface="Arial" panose="020B0604020202020204" pitchFamily="34" charset="0"/>
              <a:cs typeface="Arial" panose="020B0604020202020204" pitchFamily="34" charset="0"/>
            </a:endParaRPr>
          </a:p>
          <a:p>
            <a:endParaRPr lang="en-US" sz="1800" b="0" i="0" u="none" strike="noStrike" baseline="0" dirty="0">
              <a:solidFill>
                <a:srgbClr val="000000"/>
              </a:solidFill>
              <a:latin typeface="Arial" panose="020B0604020202020204" pitchFamily="34" charset="0"/>
              <a:cs typeface="Arial" panose="020B0604020202020204" pitchFamily="34" charset="0"/>
            </a:endParaRPr>
          </a:p>
          <a:p>
            <a:endParaRPr lang="en-US" sz="17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382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Basics</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a:xfrm>
            <a:off x="838200" y="1690688"/>
            <a:ext cx="10515600" cy="4351338"/>
          </a:xfrm>
        </p:spPr>
        <p:txBody>
          <a:bodyPr/>
          <a:lstStyle/>
          <a:p>
            <a:r>
              <a:rPr lang="en-US" sz="2000" b="0" i="0" u="none" strike="noStrike" baseline="0" dirty="0">
                <a:solidFill>
                  <a:srgbClr val="000000"/>
                </a:solidFill>
                <a:latin typeface="Arial" panose="020B0604020202020204" pitchFamily="34" charset="0"/>
                <a:cs typeface="Arial" panose="020B0604020202020204" pitchFamily="34" charset="0"/>
              </a:rPr>
              <a:t>10 U.S.C. § 127, titled “Emergency and extraordinary expenses,” and the annual DoD Appropriations Acts provide the policy and budgetary authority for the Secretaires of the Military Departments, and others, to approve certain use of appropriated funds for the purpose of official representation. </a:t>
            </a:r>
          </a:p>
          <a:p>
            <a:r>
              <a:rPr lang="en-US" sz="2000" b="0" i="0" u="none" strike="noStrike" baseline="0" dirty="0">
                <a:solidFill>
                  <a:srgbClr val="000000"/>
                </a:solidFill>
                <a:latin typeface="Arial" panose="020B0604020202020204" pitchFamily="34" charset="0"/>
                <a:cs typeface="Arial" panose="020B0604020202020204" pitchFamily="34" charset="0"/>
              </a:rPr>
              <a:t>These designated funds</a:t>
            </a:r>
            <a:r>
              <a:rPr lang="en-US" sz="2000" dirty="0">
                <a:solidFill>
                  <a:srgbClr val="000000"/>
                </a:solidFill>
                <a:latin typeface="Arial" panose="020B0604020202020204" pitchFamily="34" charset="0"/>
                <a:cs typeface="Arial" panose="020B0604020202020204" pitchFamily="34" charset="0"/>
              </a:rPr>
              <a:t>, called Official Representation Funds (ORF), are used to host official receptions, dinners and similar events, and to otherwise extend official courtesies to guests of the DoD to maintain U.S. and DoD standing and prestige. </a:t>
            </a:r>
          </a:p>
          <a:p>
            <a:r>
              <a:rPr lang="en-US" sz="2000" dirty="0">
                <a:solidFill>
                  <a:srgbClr val="000000"/>
                </a:solidFill>
                <a:latin typeface="Arial" panose="020B0604020202020204" pitchFamily="34" charset="0"/>
                <a:cs typeface="Arial" panose="020B0604020202020204" pitchFamily="34" charset="0"/>
              </a:rPr>
              <a:t>Army Regulation 37-47, Official Representation Funds of the Secretary of the Army, 17 November 2023, establishes Army policy Army ORF.  Army ORF is not a separate appropriation or program account, but instead part of the Army’s Operation and Maintenance account and is monitored under Army budget limitation .0012.</a:t>
            </a:r>
          </a:p>
          <a:p>
            <a:endParaRPr lang="en-US" sz="20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043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Use of ORF</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a:xfrm>
            <a:off x="838200" y="1604827"/>
            <a:ext cx="10515600" cy="4351338"/>
          </a:xfrm>
        </p:spPr>
        <p:txBody>
          <a:bodyPr>
            <a:normAutofit fontScale="92500" lnSpcReduction="10000"/>
          </a:bodyPr>
          <a:lstStyle/>
          <a:p>
            <a:endParaRPr lang="en-US" sz="1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ORF may be used to finance official courtesies to authorized guests.</a:t>
            </a:r>
          </a:p>
          <a:p>
            <a:r>
              <a:rPr lang="en-US" sz="2400" dirty="0">
                <a:latin typeface="Arial" panose="020B0604020202020204" pitchFamily="34" charset="0"/>
                <a:cs typeface="Arial" panose="020B0604020202020204" pitchFamily="34" charset="0"/>
              </a:rPr>
              <a:t>AR 37-47, paragraph 2-1, explicitly lists official courtesies and ORF-related expenses, to include lodging, meals, receptions, entertainment and other expenses which would otherwise generally be considered personal expenses. </a:t>
            </a:r>
          </a:p>
          <a:p>
            <a:r>
              <a:rPr lang="en-US" sz="2400" dirty="0">
                <a:latin typeface="Arial" panose="020B0604020202020204" pitchFamily="34" charset="0"/>
                <a:cs typeface="Arial" panose="020B0604020202020204" pitchFamily="34" charset="0"/>
              </a:rPr>
              <a:t>Paragraphs 2-2 and 2-3, defined authorized guests for which official courtesies may be extended to, including foreign civilian or military dignitaries, senior non-DoD U.S. Officials, and other explicitly defined DoD personnel. </a:t>
            </a:r>
          </a:p>
          <a:p>
            <a:r>
              <a:rPr lang="en-US" sz="2400" dirty="0">
                <a:latin typeface="Arial" panose="020B0604020202020204" pitchFamily="34" charset="0"/>
                <a:cs typeface="Arial" panose="020B0604020202020204" pitchFamily="34" charset="0"/>
              </a:rPr>
              <a:t>AR 37-47 also details limitations and delegations of the level of expenditures based on the approval authority, a gift minimal value limit established by the General Services Administration, an expense cap for single events, ratios of authorized guests to DoD personnel, invitation and attendance requirements, and gift recipients. </a:t>
            </a:r>
          </a:p>
        </p:txBody>
      </p:sp>
    </p:spTree>
    <p:extLst>
      <p:ext uri="{BB962C8B-B14F-4D97-AF65-F5344CB8AC3E}">
        <p14:creationId xmlns:p14="http://schemas.microsoft.com/office/powerpoint/2010/main" val="1094264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Prohibited Use</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a:xfrm>
            <a:off x="838200" y="1459865"/>
            <a:ext cx="10515600" cy="4351338"/>
          </a:xfrm>
        </p:spPr>
        <p:txBody>
          <a:bodyPr>
            <a:normAutofit fontScale="92500" lnSpcReduction="10000"/>
          </a:bodyPr>
          <a:lstStyle/>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AR 37-47 paragraph 2-10 list explicit prohibitions on the use of ORF for several expenses.  Some of these prohibitions include the use of ORF to finance: </a:t>
            </a:r>
          </a:p>
          <a:p>
            <a:pPr lvl="1"/>
            <a:r>
              <a:rPr lang="en-US" sz="1800" dirty="0">
                <a:latin typeface="Arial" panose="020B0604020202020204" pitchFamily="34" charset="0"/>
                <a:cs typeface="Arial" panose="020B0604020202020204" pitchFamily="34" charset="0"/>
              </a:rPr>
              <a:t>Meals and refreshments for U.S. Government employees in connection with routine interagency or intra-agency working meetings.</a:t>
            </a:r>
          </a:p>
          <a:p>
            <a:pPr lvl="1"/>
            <a:r>
              <a:rPr lang="en-US" sz="1800" dirty="0">
                <a:latin typeface="Arial" panose="020B0604020202020204" pitchFamily="34" charset="0"/>
                <a:cs typeface="Arial" panose="020B0604020202020204" pitchFamily="34" charset="0"/>
              </a:rPr>
              <a:t>Receptions and similar expenses in connection to retirement ceremonies, change of command, or activation, deactivation, or disestablishment of a command or agency.</a:t>
            </a:r>
          </a:p>
          <a:p>
            <a:pPr lvl="1"/>
            <a:r>
              <a:rPr lang="en-US" sz="1800" dirty="0">
                <a:latin typeface="Arial" panose="020B0604020202020204" pitchFamily="34" charset="0"/>
                <a:cs typeface="Arial" panose="020B0604020202020204" pitchFamily="34" charset="0"/>
              </a:rPr>
              <a:t>Social events intended primarily to entertain or benefit DoD officials and employees, their families, personal guests, or defense contractors (except as provided as certain DoD individuals in paragraph 2-3b). </a:t>
            </a:r>
          </a:p>
          <a:p>
            <a:pPr lvl="1"/>
            <a:r>
              <a:rPr lang="en-US" sz="1800" dirty="0">
                <a:latin typeface="Arial" panose="020B0604020202020204" pitchFamily="34" charset="0"/>
                <a:cs typeface="Arial" panose="020B0604020202020204" pitchFamily="34" charset="0"/>
              </a:rPr>
              <a:t>Personal items which would normally be expected for a guest to purchase outside of an official courtesy. </a:t>
            </a:r>
          </a:p>
          <a:p>
            <a:pPr lvl="1"/>
            <a:r>
              <a:rPr lang="en-US" sz="1800" dirty="0">
                <a:latin typeface="Arial" panose="020B0604020202020204" pitchFamily="34" charset="0"/>
                <a:cs typeface="Arial" panose="020B0604020202020204" pitchFamily="34" charset="0"/>
              </a:rPr>
              <a:t>Recreation activities, such as golfing, boating, and skiing.</a:t>
            </a:r>
          </a:p>
          <a:p>
            <a:pPr lvl="1"/>
            <a:r>
              <a:rPr lang="en-US" sz="1800" dirty="0">
                <a:latin typeface="Arial" panose="020B0604020202020204" pitchFamily="34" charset="0"/>
                <a:cs typeface="Arial" panose="020B0604020202020204" pitchFamily="34" charset="0"/>
              </a:rPr>
              <a:t>Personal expenses connected to a personal obligation (birthday, anniversary, birth of a baby, etc.) </a:t>
            </a:r>
          </a:p>
          <a:p>
            <a:pPr lvl="1"/>
            <a:r>
              <a:rPr lang="en-US" sz="1800" dirty="0">
                <a:latin typeface="Arial" panose="020B0604020202020204" pitchFamily="34" charset="0"/>
                <a:cs typeface="Arial" panose="020B0604020202020204" pitchFamily="34" charset="0"/>
              </a:rPr>
              <a:t>Classified projects for intelligence purposes. </a:t>
            </a:r>
          </a:p>
          <a:p>
            <a:pPr lvl="1"/>
            <a:endParaRPr lang="en-US" sz="1400" dirty="0">
              <a:latin typeface="Arial" panose="020B0604020202020204" pitchFamily="34" charset="0"/>
              <a:cs typeface="Arial" panose="020B0604020202020204" pitchFamily="34" charset="0"/>
            </a:endParaRPr>
          </a:p>
          <a:p>
            <a:pPr lvl="1"/>
            <a:endParaRPr lang="en-US" sz="14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09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Conclusion </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normAutofit lnSpcReduction="10000"/>
          </a:bodyPr>
          <a:lstStyle/>
          <a:p>
            <a:r>
              <a:rPr lang="en-US" sz="2000" dirty="0">
                <a:latin typeface="Arial" panose="020B0604020202020204" pitchFamily="34" charset="0"/>
                <a:cs typeface="Arial" panose="020B0604020202020204" pitchFamily="34" charset="0"/>
              </a:rPr>
              <a:t>Judge Advocates and Comptrollers play a critical role in guiding commanders on the proper use of ORF. </a:t>
            </a:r>
          </a:p>
          <a:p>
            <a:r>
              <a:rPr lang="en-US" sz="2000" dirty="0">
                <a:latin typeface="Arial" panose="020B0604020202020204" pitchFamily="34" charset="0"/>
                <a:cs typeface="Arial" panose="020B0604020202020204" pitchFamily="34" charset="0"/>
              </a:rPr>
              <a:t>Judge Advocates should ensure the following are proper before opining on the use of ORF:</a:t>
            </a:r>
          </a:p>
          <a:p>
            <a:pPr lvl="1"/>
            <a:r>
              <a:rPr lang="en-US" sz="2000" dirty="0">
                <a:latin typeface="Arial" panose="020B0604020202020204" pitchFamily="34" charset="0"/>
                <a:cs typeface="Arial" panose="020B0604020202020204" pitchFamily="34" charset="0"/>
              </a:rPr>
              <a:t>The approving official is delegated and designated as the proper authority to approve the request (e.g., the request is within the scope of the delegation provided in AR 37-47 or via SECARMY).</a:t>
            </a:r>
          </a:p>
          <a:p>
            <a:pPr lvl="1"/>
            <a:r>
              <a:rPr lang="en-US" sz="2000" dirty="0">
                <a:latin typeface="Arial" panose="020B0604020202020204" pitchFamily="34" charset="0"/>
                <a:cs typeface="Arial" panose="020B0604020202020204" pitchFamily="34" charset="0"/>
              </a:rPr>
              <a:t>The expenses incurred are solely because of the official representation and costs incident to an ORF-related event will be charged to the proper and relevant appropriation, but not ORF. </a:t>
            </a:r>
          </a:p>
          <a:p>
            <a:pPr lvl="1"/>
            <a:r>
              <a:rPr lang="en-US" sz="2000" dirty="0">
                <a:latin typeface="Arial" panose="020B0604020202020204" pitchFamily="34" charset="0"/>
                <a:cs typeface="Arial" panose="020B0604020202020204" pitchFamily="34" charset="0"/>
              </a:rPr>
              <a:t>The ORF expenses are of a modest basis and specifically authorized under AR 37-47, or an exception to policy has been approved by SECARMY or the Administrative Assistant to the Secretary of the Army. </a:t>
            </a:r>
          </a:p>
          <a:p>
            <a:pPr lvl="1"/>
            <a:r>
              <a:rPr lang="en-US" sz="2000" dirty="0">
                <a:latin typeface="Arial" panose="020B0604020202020204" pitchFamily="34" charset="0"/>
                <a:cs typeface="Arial" panose="020B0604020202020204" pitchFamily="34" charset="0"/>
              </a:rPr>
              <a:t>ORF will not be used to circumvent administrative or legal restrictions on the use of other appropriated or non appropriated activities. </a:t>
            </a: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6552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1066-D09A-9D31-045D-27A49A83C61D}"/>
              </a:ext>
            </a:extLst>
          </p:cNvPr>
          <p:cNvSpPr>
            <a:spLocks noGrp="1"/>
          </p:cNvSpPr>
          <p:nvPr>
            <p:ph type="ctrTitle"/>
          </p:nvPr>
        </p:nvSpPr>
        <p:spPr>
          <a:xfrm>
            <a:off x="2133600" y="1887380"/>
            <a:ext cx="7772400" cy="984885"/>
          </a:xfrm>
        </p:spPr>
        <p:txBody>
          <a:bodyPr/>
          <a:lstStyle/>
          <a:p>
            <a:br>
              <a:rPr lang="en-US" dirty="0"/>
            </a:br>
            <a:endParaRPr lang="en-US" dirty="0"/>
          </a:p>
        </p:txBody>
      </p:sp>
      <p:sp>
        <p:nvSpPr>
          <p:cNvPr id="3" name="Subtitle 2">
            <a:extLst>
              <a:ext uri="{FF2B5EF4-FFF2-40B4-BE49-F238E27FC236}">
                <a16:creationId xmlns:a16="http://schemas.microsoft.com/office/drawing/2014/main" id="{8BB6F6C2-C981-F696-796D-6B636EF6767D}"/>
              </a:ext>
            </a:extLst>
          </p:cNvPr>
          <p:cNvSpPr>
            <a:spLocks noGrp="1"/>
          </p:cNvSpPr>
          <p:nvPr>
            <p:ph type="subTitle" idx="1"/>
          </p:nvPr>
        </p:nvSpPr>
        <p:spPr>
          <a:xfrm>
            <a:off x="3045069" y="2379822"/>
            <a:ext cx="6400800" cy="1752600"/>
          </a:xfrm>
        </p:spPr>
        <p:txBody>
          <a:bodyPr/>
          <a:lstStyle/>
          <a:p>
            <a:pPr algn="ctr" latinLnBrk="0"/>
            <a:r>
              <a:rPr lang="en-US" b="0" i="0" u="none" strike="noStrike" dirty="0">
                <a:solidFill>
                  <a:srgbClr val="FFFFFF"/>
                </a:solidFill>
                <a:effectLst/>
                <a:latin typeface="Franklin Gothic Book" panose="020B0503020102020204" pitchFamily="34" charset="0"/>
                <a:hlinkClick r:id="rId2"/>
              </a:rPr>
              <a:t>Need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Have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Questions?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Contact Us!</a:t>
            </a:r>
            <a:endParaRPr lang="en-US" b="0" i="0" u="none" strike="noStrike" dirty="0">
              <a:solidFill>
                <a:srgbClr val="FFFFFF"/>
              </a:solidFill>
              <a:effectLst/>
              <a:latin typeface="Franklin Gothic Book" panose="020B0503020102020204" pitchFamily="34" charset="0"/>
            </a:endParaRPr>
          </a:p>
          <a:p>
            <a:pPr algn="ctr" latinLnBrk="0"/>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00B0F0"/>
                </a:solidFill>
                <a:effectLst/>
                <a:latin typeface="Franklin Gothic Book" panose="020B0503020102020204" pitchFamily="34" charset="0"/>
                <a:hlinkClick r:id="rId2">
                  <a:extLst>
                    <a:ext uri="{A12FA001-AC4F-418D-AE19-62706E023703}">
                      <ahyp:hlinkClr xmlns:ahyp="http://schemas.microsoft.com/office/drawing/2018/hyperlinkcolor" val="tx"/>
                    </a:ext>
                  </a:extLst>
                </a:hlinkClick>
              </a:rPr>
              <a:t>TJAGLCS-training@army.mil</a:t>
            </a:r>
            <a:endParaRPr lang="en-US" b="0" i="0" dirty="0">
              <a:solidFill>
                <a:srgbClr val="00B0F0"/>
              </a:solidFill>
              <a:effectLst/>
              <a:latin typeface="Franklin Gothic Book" panose="020B0503020102020204" pitchFamily="34" charset="0"/>
            </a:endParaRPr>
          </a:p>
        </p:txBody>
      </p:sp>
    </p:spTree>
    <p:extLst>
      <p:ext uri="{BB962C8B-B14F-4D97-AF65-F5344CB8AC3E}">
        <p14:creationId xmlns:p14="http://schemas.microsoft.com/office/powerpoint/2010/main" val="98875823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2003 03 CG Unclassified Master">
  <a:themeElements>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2003 03 CG Unclassified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2003 03 CG Unclassified 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2003 03 CG Unclassified 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2003 03 CG Unclassified 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2003 03 CG Unclassified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2003 03 CG Unclassified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2003 03 CG Unclassified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TotalTime>
  <Words>875</Words>
  <Application>Microsoft Office PowerPoint</Application>
  <PresentationFormat>Widescreen</PresentationFormat>
  <Paragraphs>64</Paragraphs>
  <Slides>9</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Calibri Light</vt:lpstr>
      <vt:lpstr>Franklin Gothic Book</vt:lpstr>
      <vt:lpstr>Publico</vt:lpstr>
      <vt:lpstr>Times New Roman</vt:lpstr>
      <vt:lpstr>Wingdings</vt:lpstr>
      <vt:lpstr>Office Theme</vt:lpstr>
      <vt:lpstr>1_2003 03 CG Unclassified Master</vt:lpstr>
      <vt:lpstr>TJAGLCS Training Package</vt:lpstr>
      <vt:lpstr>PowerPoint Presentation</vt:lpstr>
      <vt:lpstr>Official Representation Funds (ORF)</vt:lpstr>
      <vt:lpstr>References &amp; Useful links</vt:lpstr>
      <vt:lpstr>The Basics</vt:lpstr>
      <vt:lpstr>Use of ORF</vt:lpstr>
      <vt:lpstr>Prohibited Use</vt:lpstr>
      <vt:lpstr>Conclusion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Resolutions</dc:title>
  <dc:creator>Venious, Nichole M MAJ USARMY HQDA TJAGLCS (USA)</dc:creator>
  <cp:lastModifiedBy>Troy, Keaton L MAJ USARMY HQDA TJAGLCS (USA)</cp:lastModifiedBy>
  <cp:revision>14</cp:revision>
  <dcterms:created xsi:type="dcterms:W3CDTF">2024-11-26T17:15:13Z</dcterms:created>
  <dcterms:modified xsi:type="dcterms:W3CDTF">2024-12-02T15:45:39Z</dcterms:modified>
</cp:coreProperties>
</file>